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4"/>
  </p:notesMasterIdLst>
  <p:handoutMasterIdLst>
    <p:handoutMasterId r:id="rId15"/>
  </p:handoutMasterIdLst>
  <p:sldIdLst>
    <p:sldId id="301" r:id="rId2"/>
    <p:sldId id="309" r:id="rId3"/>
    <p:sldId id="310" r:id="rId4"/>
    <p:sldId id="303" r:id="rId5"/>
    <p:sldId id="306" r:id="rId6"/>
    <p:sldId id="311" r:id="rId7"/>
    <p:sldId id="307" r:id="rId8"/>
    <p:sldId id="312" r:id="rId9"/>
    <p:sldId id="313" r:id="rId10"/>
    <p:sldId id="314" r:id="rId11"/>
    <p:sldId id="315" r:id="rId12"/>
    <p:sldId id="30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9771" autoAdjust="0"/>
  </p:normalViewPr>
  <p:slideViewPr>
    <p:cSldViewPr>
      <p:cViewPr>
        <p:scale>
          <a:sx n="86" d="100"/>
          <a:sy n="86" d="100"/>
        </p:scale>
        <p:origin x="-21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29/04/2014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29/04/2014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46316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46316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46316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r>
              <a:rPr lang="en-GB" sz="4000" b="1" dirty="0" smtClean="0">
                <a:latin typeface="Arial" charset="0"/>
                <a:ea typeface="ＭＳ Ｐゴシック" pitchFamily="34" charset="-128"/>
                <a:cs typeface="Arial" charset="0"/>
              </a:rPr>
              <a:t>CARIBBEAN COMMUNITY SECRETARIAT</a:t>
            </a:r>
            <a:endParaRPr lang="en-GB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r>
              <a:rPr lang="en-GB" sz="23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GB" sz="23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000" kern="0" dirty="0" smtClean="0">
                <a:solidFill>
                  <a:srgbClr val="FFFFFF"/>
                </a:solidFill>
              </a:rPr>
              <a:t>THEME 3: Low Carbon Development 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Presentation </a:t>
            </a:r>
            <a:r>
              <a:rPr lang="en-US" sz="2400" kern="0" dirty="0" smtClean="0">
                <a:solidFill>
                  <a:srgbClr val="FFFFFF"/>
                </a:solidFill>
              </a:rPr>
              <a:t>by Garfield Barnwell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CARIBBEAN -REGION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  <p:pic>
        <p:nvPicPr>
          <p:cNvPr id="5" name="Picture 4" descr="CCLogo in colou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336" y="5352628"/>
            <a:ext cx="1054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and Future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greater energy security to the communities</a:t>
            </a:r>
          </a:p>
          <a:p>
            <a:r>
              <a:rPr lang="en-US" dirty="0" smtClean="0"/>
              <a:t>Support the thrust for economic development and integration of these communities into national development</a:t>
            </a:r>
            <a:endParaRPr lang="en-US" dirty="0" smtClean="0"/>
          </a:p>
          <a:p>
            <a:r>
              <a:rPr lang="en-US" dirty="0" smtClean="0"/>
              <a:t>Support </a:t>
            </a:r>
            <a:r>
              <a:rPr lang="en-US" dirty="0" smtClean="0"/>
              <a:t>livelihoods and </a:t>
            </a:r>
            <a:r>
              <a:rPr lang="en-US" dirty="0" smtClean="0"/>
              <a:t>increase coping strategies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Collaboration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outcomes and lessons learnt from these project interventions will be shared in the Caribbean and with other partners</a:t>
            </a:r>
          </a:p>
          <a:p>
            <a:r>
              <a:rPr lang="en-US" dirty="0" smtClean="0"/>
              <a:t>Demonstration of how to generate greater public-CSO and public-private partnerships</a:t>
            </a:r>
          </a:p>
          <a:p>
            <a:r>
              <a:rPr lang="en-US" dirty="0" smtClean="0"/>
              <a:t>Case studies and videos will be developed to </a:t>
            </a:r>
            <a:r>
              <a:rPr lang="en-US" dirty="0" err="1" smtClean="0"/>
              <a:t>publise</a:t>
            </a:r>
            <a:r>
              <a:rPr lang="en-US" dirty="0" smtClean="0"/>
              <a:t> the successes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Key Issues and Need for Partnerships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26193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34051470"/>
              </p:ext>
            </p:extLst>
          </p:nvPr>
        </p:nvGraphicFramePr>
        <p:xfrm>
          <a:off x="395536" y="1772816"/>
          <a:ext cx="8352928" cy="37444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8352928"/>
              </a:tblGrid>
              <a:tr h="3231108">
                <a:tc>
                  <a:txBody>
                    <a:bodyPr/>
                    <a:lstStyle/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2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2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</a:rPr>
                        <a:t>Thank You</a:t>
                      </a: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2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</a:rPr>
                        <a:t>Contact details: </a:t>
                      </a: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</a:rPr>
                        <a:t>E-mail: garfield.barnwell @caricom.org</a:t>
                      </a:r>
                    </a:p>
                    <a:p>
                      <a:pPr marL="0" marR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</a:rPr>
                        <a:t>www.caricom.org</a:t>
                      </a: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  <a:tr h="513308"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434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Development </a:t>
            </a:r>
            <a:r>
              <a:rPr lang="en-US" sz="2800" dirty="0"/>
              <a:t>of </a:t>
            </a:r>
            <a:r>
              <a:rPr lang="en-US" sz="2800" dirty="0" smtClean="0"/>
              <a:t> </a:t>
            </a:r>
            <a:r>
              <a:rPr lang="en-US" sz="2800" dirty="0"/>
              <a:t>Low </a:t>
            </a:r>
            <a:r>
              <a:rPr lang="en-US" sz="2800" dirty="0" smtClean="0"/>
              <a:t>Carbon Strategies within </a:t>
            </a:r>
            <a:r>
              <a:rPr lang="en-US" sz="2800" dirty="0"/>
              <a:t>the Context of  a Green </a:t>
            </a:r>
            <a:r>
              <a:rPr lang="en-US" sz="2800" dirty="0" smtClean="0"/>
              <a:t>Economy Framework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32351093"/>
              </p:ext>
            </p:extLst>
          </p:nvPr>
        </p:nvGraphicFramePr>
        <p:xfrm>
          <a:off x="251520" y="1628800"/>
          <a:ext cx="8496944" cy="4206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8496944"/>
              </a:tblGrid>
              <a:tr h="4176464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2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The United Nations General Assembly (UNGA), resolution 64/236 of December 2009  provide the context for  the Small States in</a:t>
                      </a:r>
                      <a:r>
                        <a:rPr lang="en-US" sz="2000" b="0" baseline="0" dirty="0" smtClean="0">
                          <a:effectLst/>
                          <a:latin typeface="Times New Roman"/>
                          <a:ea typeface="Times New Roman"/>
                        </a:rPr>
                        <a:t> the </a:t>
                      </a: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Caribbean response to the development </a:t>
                      </a:r>
                      <a:r>
                        <a:rPr lang="en-US" sz="2000" b="0" baseline="0" dirty="0" smtClean="0">
                          <a:effectLst/>
                          <a:latin typeface="Times New Roman"/>
                          <a:ea typeface="Times New Roman"/>
                        </a:rPr>
                        <a:t> of</a:t>
                      </a: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 “Low Carbon” development strategies within  the framework of the “Green Economy”</a:t>
                      </a:r>
                      <a:r>
                        <a:rPr lang="en-US" sz="2000" b="0" baseline="0" dirty="0" smtClean="0">
                          <a:effectLst/>
                          <a:latin typeface="Times New Roman"/>
                          <a:ea typeface="Times New Roman"/>
                        </a:rPr>
                        <a:t> addressed at the UN  Rio + 20 Conference in Brazil in June, 2012;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466725" algn="l"/>
                        </a:tabLst>
                      </a:pPr>
                      <a:endParaRPr lang="en-US" sz="2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Among the on - going National Initiatives in the Caribbean include: </a:t>
                      </a:r>
                    </a:p>
                    <a:p>
                      <a:pPr marL="461963" marR="0" lvl="0" indent="-461963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461963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    - Barbados’s “green economy” scoping study based on resource efficiency and economic diversification; </a:t>
                      </a:r>
                    </a:p>
                    <a:p>
                      <a:pPr marL="461963" marR="0" lvl="0" indent="-176213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461963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-Dominica’s Organic Isle initiative to promote organic farming;</a:t>
                      </a:r>
                    </a:p>
                    <a:p>
                      <a:pPr marL="461963" marR="0" lvl="0" indent="-176213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466725" algn="l"/>
                        </a:tabLst>
                      </a:pPr>
                      <a:r>
                        <a:rPr lang="en-US" sz="2000" b="0" dirty="0" smtClean="0">
                          <a:effectLst/>
                          <a:latin typeface="Times New Roman"/>
                          <a:ea typeface="Times New Roman"/>
                        </a:rPr>
                        <a:t>-The Dominican Republic’s reforestation project;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71450" marR="0" lvl="0" indent="-1714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3595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Development of  Low Carbon Strategies within the Context of  a Green Economy Framework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58556999"/>
              </p:ext>
            </p:extLst>
          </p:nvPr>
        </p:nvGraphicFramePr>
        <p:xfrm>
          <a:off x="395536" y="1524001"/>
          <a:ext cx="8064896" cy="47488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8064896"/>
              </a:tblGrid>
              <a:tr h="4748808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24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r>
                        <a:rPr lang="en-US" sz="2400" b="0" dirty="0" smtClean="0">
                          <a:effectLst/>
                          <a:latin typeface="Times New Roman"/>
                          <a:ea typeface="Times New Roman"/>
                        </a:rPr>
                        <a:t>Grenada’s planned Green Energy Initiative;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r>
                        <a:rPr lang="en-US" sz="2400" b="0" dirty="0" smtClean="0">
                          <a:effectLst/>
                          <a:latin typeface="Times New Roman"/>
                          <a:ea typeface="Times New Roman"/>
                        </a:rPr>
                        <a:t>Guyana’s Low Carbon Development Strategy (LCDS), based on extensive national consultations to build a climate –resilient economy;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r>
                        <a:rPr lang="en-US" sz="2400" b="0" dirty="0" smtClean="0">
                          <a:effectLst/>
                          <a:latin typeface="Times New Roman"/>
                          <a:ea typeface="Times New Roman"/>
                        </a:rPr>
                        <a:t>Suriname’s ‘green economy initiative’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466725" algn="l"/>
                        </a:tabLst>
                      </a:pPr>
                      <a:r>
                        <a:rPr lang="en-US" sz="2400" b="1" i="1" dirty="0" smtClean="0">
                          <a:effectLst/>
                          <a:latin typeface="Times New Roman"/>
                          <a:ea typeface="Times New Roman"/>
                        </a:rPr>
                        <a:t>The common message in these efforts is that</a:t>
                      </a:r>
                      <a:r>
                        <a:rPr lang="en-US" sz="2400" b="1" i="1" baseline="0" dirty="0" smtClean="0">
                          <a:effectLst/>
                          <a:latin typeface="Times New Roman"/>
                          <a:ea typeface="Times New Roman"/>
                        </a:rPr>
                        <a:t>  they provide a platform for </a:t>
                      </a:r>
                      <a:r>
                        <a:rPr lang="en-US" sz="2400" b="1" i="1" dirty="0" smtClean="0">
                          <a:effectLst/>
                          <a:latin typeface="Times New Roman"/>
                          <a:ea typeface="Times New Roman"/>
                        </a:rPr>
                        <a:t>the development of a transformation agenda and plan of action that place the </a:t>
                      </a:r>
                      <a:r>
                        <a:rPr lang="en-US" sz="2400" b="1" i="1" baseline="0" dirty="0" smtClean="0">
                          <a:effectLst/>
                          <a:latin typeface="Times New Roman"/>
                          <a:ea typeface="Times New Roman"/>
                        </a:rPr>
                        <a:t> Caribbean  economic, environment and social systems on a path towards  sustainable development.</a:t>
                      </a:r>
                      <a:endParaRPr lang="en-US" sz="2400" b="1" i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71450" marR="0" lvl="0" indent="-1714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466725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38058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Key Issues and Need for Partnerships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9968154"/>
              </p:ext>
            </p:extLst>
          </p:nvPr>
        </p:nvGraphicFramePr>
        <p:xfrm>
          <a:off x="395536" y="1700808"/>
          <a:ext cx="8280920" cy="5029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685851"/>
                <a:gridCol w="4595069"/>
              </a:tblGrid>
              <a:tr h="4248472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66725" algn="l"/>
                        </a:tabLst>
                      </a:pPr>
                      <a:endParaRPr lang="en-US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66725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Low-Carbon Development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through 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Natural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Resources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Management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001" marR="680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-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determine the sustainable limits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 natural resource</a:t>
                      </a:r>
                      <a:r>
                        <a:rPr lang="en-US" sz="18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use</a:t>
                      </a:r>
                      <a:endParaRPr lang="en-US" sz="18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effective planning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management of  the use of 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natural resources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facilitate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economic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competitiveness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pursue integrated coastal zone  planning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management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practice land management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which 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induces better location of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socio-economic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activities vis a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 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sustainable use of natural resources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formulate policy for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planning,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management and administration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  <a:r>
                        <a:rPr lang="en-US" sz="18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resources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</a:t>
                      </a:r>
                      <a:r>
                        <a:rPr lang="en-US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develop economic values for </a:t>
                      </a: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natural resources</a:t>
                      </a:r>
                      <a:endParaRPr lang="en-US" sz="18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conserve bio-diversity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KEY MESSAGE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 Natural Resource base is the major driver for placing Caribbean countries</a:t>
                      </a: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on the path to sustainable development</a:t>
                      </a:r>
                      <a:r>
                        <a:rPr lang="en-US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n-US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53774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Key Issues and Need for Partnerships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3848" y="6237312"/>
            <a:ext cx="2133600" cy="26193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3947474"/>
              </p:ext>
            </p:extLst>
          </p:nvPr>
        </p:nvGraphicFramePr>
        <p:xfrm>
          <a:off x="304800" y="1752600"/>
          <a:ext cx="8587680" cy="46939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822391"/>
                <a:gridCol w="4765289"/>
              </a:tblGrid>
              <a:tr h="4226456"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 Low-Carbon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Development based on the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development of the Energy Sector</a:t>
                      </a:r>
                      <a:endParaRPr lang="en-US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At the national level, most Caribbean countries</a:t>
                      </a:r>
                      <a:r>
                        <a:rPr lang="en-US" sz="16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are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developing draft national policies or having approved national policies</a:t>
                      </a:r>
                      <a:r>
                        <a:rPr lang="en-US" sz="16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with a strong focus on the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16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implementation of Energy Efficiency and Renewable</a:t>
                      </a:r>
                      <a:r>
                        <a:rPr lang="en-US" sz="16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Energy initiatives;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6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 At the regional level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 CARICOM regional energy policy has been endorsed by the Member States and a  Caribbean Sustainable Energy Roadmap and Strategy (C-SERMS)</a:t>
                      </a:r>
                      <a:r>
                        <a:rPr lang="en-US" sz="16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has been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finalized;</a:t>
                      </a:r>
                      <a:endParaRPr lang="en-US" sz="16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 In the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electricity sector</a:t>
                      </a:r>
                      <a:r>
                        <a:rPr lang="en-US" sz="16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reviews of national legislation and the strengthening of  institutions are needed to support integrated and strategic  management  to be undertaken in most Caribbean countries;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transport sector which accounts for more than 50% of total energy use in many countries, remains largely untouched in most aspects;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1800" b="0" kern="1200" dirty="0" smtClean="0">
                        <a:solidFill>
                          <a:schemeClr val="lt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18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05183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Key Issues and Need for Partnerships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3947474"/>
              </p:ext>
            </p:extLst>
          </p:nvPr>
        </p:nvGraphicFramePr>
        <p:xfrm>
          <a:off x="457200" y="1709738"/>
          <a:ext cx="8587680" cy="50596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822391"/>
                <a:gridCol w="4765289"/>
              </a:tblGrid>
              <a:tr h="4226456"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2. (cont’d) Low-Carbon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Development based on the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ea typeface="Times New Roman"/>
                        </a:rPr>
                        <a:t> development of the Energy Sector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Among the major actions required in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the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Caribbean 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are: </a:t>
                      </a:r>
                      <a:endParaRPr lang="en-US" sz="1400" b="0" kern="1200" baseline="0" dirty="0" smtClean="0">
                        <a:solidFill>
                          <a:schemeClr val="lt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strengthening of government planning agencies with highly specialized and efficient technicians to enhance effective planning;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Implementation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of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programmes for the compilation of adequate statistics to allow comprehensive monitoring of the energy sector;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development of policy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frameworks and operationalisation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of investment programmes through national budgets;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define explicitly the targets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on the contribution of renewable energies to meet the energy needs </a:t>
                      </a:r>
                      <a:endParaRPr lang="en-US" sz="14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The</a:t>
                      </a:r>
                      <a:r>
                        <a:rPr lang="en-US" sz="1400" b="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provision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of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funding for bodies responsible</a:t>
                      </a:r>
                      <a:r>
                        <a:rPr lang="en-US" sz="1400" b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for research and development of new technologies;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4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 MESSAGE</a:t>
                      </a:r>
                      <a:endParaRPr lang="en-US" sz="1400" u="sng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CARICOM Member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States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still has some ways to go to unleashing of the potential for renewable energy and energy efficiency;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-the appropriate policy instruments have not yet been implemented through legislative changes and regulatory reforms especially for the electricity sector.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16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Key Issues and Need for Partnerships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19872" y="6237312"/>
            <a:ext cx="2133600" cy="26193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75704638"/>
              </p:ext>
            </p:extLst>
          </p:nvPr>
        </p:nvGraphicFramePr>
        <p:xfrm>
          <a:off x="395536" y="1772816"/>
          <a:ext cx="8496944" cy="4114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782004"/>
                <a:gridCol w="4714940"/>
              </a:tblGrid>
              <a:tr h="3816424"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3. Low Carbon Development Through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ea typeface="Times New Roman"/>
                        </a:rPr>
                        <a:t> Upgrading 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Human Resources</a:t>
                      </a: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66725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-- recognize that HRD preeminent and all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  pervasive for strategies of alternative development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recognize HRD as a prerequisite </a:t>
                      </a:r>
                      <a:r>
                        <a:rPr lang="en-US" sz="1800" b="0" baseline="0" dirty="0" smtClean="0">
                          <a:effectLst/>
                          <a:latin typeface="Times New Roman"/>
                          <a:ea typeface="Times New Roman"/>
                        </a:rPr>
                        <a:t> and</a:t>
                      </a: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 essential ingredient for better management and creation of new institutional</a:t>
                      </a:r>
                      <a:r>
                        <a:rPr lang="en-US" sz="1800" b="0" baseline="0" dirty="0" smtClean="0">
                          <a:effectLst/>
                          <a:latin typeface="Times New Roman"/>
                          <a:ea typeface="Times New Roman"/>
                        </a:rPr>
                        <a:t> arrangements</a:t>
                      </a:r>
                      <a:endParaRPr lang="en-US" sz="1800" b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- recognize that HRD not a sector parallel to other sectors or merely equivalent to better education, health and welfare;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Times New Roman"/>
                          <a:ea typeface="Times New Roman"/>
                        </a:rPr>
                        <a:t>- encourage new competencies, mix of  skills and management innovations view.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 i="0" u="sng" dirty="0" smtClean="0">
                          <a:effectLst/>
                          <a:latin typeface="Times New Roman"/>
                          <a:ea typeface="Times New Roman"/>
                        </a:rPr>
                        <a:t>KEY</a:t>
                      </a:r>
                      <a:r>
                        <a:rPr lang="en-US" sz="1800" b="1" i="0" u="sng" baseline="0" dirty="0" smtClean="0">
                          <a:effectLst/>
                          <a:latin typeface="Times New Roman"/>
                          <a:ea typeface="Times New Roman"/>
                        </a:rPr>
                        <a:t> MESSAGE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HRD as capital formation is  necessary</a:t>
                      </a:r>
                      <a:r>
                        <a:rPr lang="en-US" sz="1800" baseline="0" dirty="0" smtClean="0">
                          <a:effectLst/>
                          <a:latin typeface="Times New Roman"/>
                          <a:ea typeface="Times New Roman"/>
                        </a:rPr>
                        <a:t> and critical for Caribbean development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001" marR="68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06333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Component 5</a:t>
            </a:r>
            <a:r>
              <a:rPr lang="en-US" sz="2400" b="1" dirty="0" smtClean="0"/>
              <a:t>: </a:t>
            </a:r>
            <a:r>
              <a:rPr lang="en-US" sz="2400" dirty="0" smtClean="0">
                <a:solidFill>
                  <a:srgbClr val="00B0F0"/>
                </a:solidFill>
              </a:rPr>
              <a:t>Built regional and national capacities for carbon financing</a:t>
            </a:r>
          </a:p>
          <a:p>
            <a:pPr lvl="1"/>
            <a:r>
              <a:rPr lang="en-US" sz="2400" dirty="0" smtClean="0"/>
              <a:t>Undertaking two renewable energy projects in the Commonwealth of Dominica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using PVs for residences, streets and public buildings</a:t>
            </a:r>
            <a:r>
              <a:rPr lang="en-US" sz="2400" dirty="0" smtClean="0"/>
              <a:t>) and Belize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biodiesel production from cohune palm and activated charcoal</a:t>
            </a:r>
            <a:r>
              <a:rPr lang="en-US" sz="2400" dirty="0" smtClean="0"/>
              <a:t>) </a:t>
            </a:r>
            <a:r>
              <a:rPr lang="en-US" sz="2400" dirty="0" smtClean="0">
                <a:solidFill>
                  <a:srgbClr val="00B050"/>
                </a:solidFill>
              </a:rPr>
              <a:t>(On-going</a:t>
            </a:r>
            <a:r>
              <a:rPr lang="en-US" sz="2400" dirty="0" smtClean="0">
                <a:solidFill>
                  <a:srgbClr val="00B050"/>
                </a:solidFill>
              </a:rPr>
              <a:t>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Preparing for a regional capacity building workshop for the preparation of NAMAs and access to carbon financing to be held in the second half of 2014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Delays in the submission of the consultant’s report</a:t>
            </a:r>
          </a:p>
          <a:p>
            <a:r>
              <a:rPr lang="en-US" dirty="0" smtClean="0"/>
              <a:t>Feedback from the local partners was slow on occasions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4872</TotalTime>
  <Words>921</Words>
  <Application>Microsoft Office PowerPoint</Application>
  <PresentationFormat>On-screen Show (4:3)</PresentationFormat>
  <Paragraphs>112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Intra-ACP GCCA template</vt:lpstr>
      <vt:lpstr>Slide 1</vt:lpstr>
      <vt:lpstr>The Development of  Low Carbon Strategies within the Context of  a Green Economy Framework</vt:lpstr>
      <vt:lpstr>The Development of  Low Carbon Strategies within the Context of  a Green Economy Framework</vt:lpstr>
      <vt:lpstr>Key Issues and Need for Partnerships</vt:lpstr>
      <vt:lpstr>Key Issues and Need for Partnerships</vt:lpstr>
      <vt:lpstr>Key Issues and Need for Partnerships</vt:lpstr>
      <vt:lpstr>Key Issues and Need for Partnerships</vt:lpstr>
      <vt:lpstr>Actions Taken</vt:lpstr>
      <vt:lpstr>Challenges Faced</vt:lpstr>
      <vt:lpstr>Outcomes and Future Perspectives</vt:lpstr>
      <vt:lpstr>Opportunities for Collaboration and Communication</vt:lpstr>
      <vt:lpstr>Key Issues and Need for Partnerships</vt:lpstr>
    </vt:vector>
  </TitlesOfParts>
  <Company>SAFEGE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Mark Bynoe</cp:lastModifiedBy>
  <cp:revision>327</cp:revision>
  <dcterms:created xsi:type="dcterms:W3CDTF">2013-07-18T15:28:40Z</dcterms:created>
  <dcterms:modified xsi:type="dcterms:W3CDTF">2014-04-29T22:24:27Z</dcterms:modified>
</cp:coreProperties>
</file>